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81E4D-A239-4F1D-BA69-ECFB8C10C76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A820432-EA40-4907-AC0D-29A8B8C38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78B5B3F-518A-4F59-B71C-739BE54A0D75}"/>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5" name="Tijdelijke aanduiding voor voettekst 4">
            <a:extLst>
              <a:ext uri="{FF2B5EF4-FFF2-40B4-BE49-F238E27FC236}">
                <a16:creationId xmlns:a16="http://schemas.microsoft.com/office/drawing/2014/main" id="{626E40AB-836A-4980-BC85-290A6BEC05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0058B9-314F-4460-99F7-923507D0CF50}"/>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322219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ED4DF-06AE-4202-ABA5-71033625430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BD3074-E053-4383-8802-2146C261573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0A53BA-DF99-44A0-B173-C52F5F35A1BD}"/>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5" name="Tijdelijke aanduiding voor voettekst 4">
            <a:extLst>
              <a:ext uri="{FF2B5EF4-FFF2-40B4-BE49-F238E27FC236}">
                <a16:creationId xmlns:a16="http://schemas.microsoft.com/office/drawing/2014/main" id="{66C86FAD-22E0-4AA1-8EF4-2CAA2EB179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24050C-5CB8-4AB9-A882-DD326AC54959}"/>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115947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83783F1-C3D5-42E5-BBBC-30227913C3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23FA2BC-7BBE-421F-965A-002CADADE27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E286B2-AB23-47EE-899E-430EE9DF7715}"/>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5" name="Tijdelijke aanduiding voor voettekst 4">
            <a:extLst>
              <a:ext uri="{FF2B5EF4-FFF2-40B4-BE49-F238E27FC236}">
                <a16:creationId xmlns:a16="http://schemas.microsoft.com/office/drawing/2014/main" id="{1E8A2BCA-B479-4C76-975D-ACF968CBCD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8CBE32-2608-461A-BD0F-A3C84D1A7672}"/>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127459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B1E2B-E604-45C0-8C1D-1B5E88E163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14AE4A8-3E63-4D2D-85D1-FA21C86E6F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C2D713-2881-4D23-B736-CDDCC706FB85}"/>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5" name="Tijdelijke aanduiding voor voettekst 4">
            <a:extLst>
              <a:ext uri="{FF2B5EF4-FFF2-40B4-BE49-F238E27FC236}">
                <a16:creationId xmlns:a16="http://schemas.microsoft.com/office/drawing/2014/main" id="{C5F86442-1582-4DFA-ADE5-14554F16D3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12A7CA-FDDD-42CD-B6D3-092740C89D4E}"/>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327936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DCDE-A702-4081-AAE7-4741CA65C14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59C16E8-1103-496C-ADA5-2BC3CE96B0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D478430-C217-4E14-B219-1223AE30F142}"/>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5" name="Tijdelijke aanduiding voor voettekst 4">
            <a:extLst>
              <a:ext uri="{FF2B5EF4-FFF2-40B4-BE49-F238E27FC236}">
                <a16:creationId xmlns:a16="http://schemas.microsoft.com/office/drawing/2014/main" id="{226DBE46-744C-4AFC-BC94-7BB6D77BFE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A58A76-DFD6-491D-8DB7-5F143CDD1E38}"/>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198546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2F6B1-62F9-4FB2-A785-9698A1C2F5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129040-FE8E-4787-BA8C-498F496A95A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B3AFD6-0299-4157-80F2-D883ED8D551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B646D3F-6A6E-46BB-80D1-1150CF092B31}"/>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6" name="Tijdelijke aanduiding voor voettekst 5">
            <a:extLst>
              <a:ext uri="{FF2B5EF4-FFF2-40B4-BE49-F238E27FC236}">
                <a16:creationId xmlns:a16="http://schemas.microsoft.com/office/drawing/2014/main" id="{68BFCC44-7C22-4FE4-AA26-E598EA6EBF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C07EB8-20B0-47C7-BC90-33DB21AAE160}"/>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334705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6F688-1363-4B5B-85B5-1886A7F93EB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8F9EE2F-2534-48D9-9496-62ED7DE79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97823A6-A92F-4EDB-B5FF-1F364D73C38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4F1310D-AB26-4505-B367-281A390F3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BBD7F29-063A-464E-97D3-3B58B5DA5E6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5D676DC-1E6C-473B-B6EA-309F0AD0EEF2}"/>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8" name="Tijdelijke aanduiding voor voettekst 7">
            <a:extLst>
              <a:ext uri="{FF2B5EF4-FFF2-40B4-BE49-F238E27FC236}">
                <a16:creationId xmlns:a16="http://schemas.microsoft.com/office/drawing/2014/main" id="{E2DAB4D5-6085-4333-ABBA-9E88E5A0AD2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79292D5-CD07-4C72-A7ED-A920596D2273}"/>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412732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63A2E-B0AF-484C-9503-FF8620E903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BAFBB57-1983-4F62-A8E7-DD56BC1EAA2C}"/>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4" name="Tijdelijke aanduiding voor voettekst 3">
            <a:extLst>
              <a:ext uri="{FF2B5EF4-FFF2-40B4-BE49-F238E27FC236}">
                <a16:creationId xmlns:a16="http://schemas.microsoft.com/office/drawing/2014/main" id="{452F156F-211B-46E2-8AD4-06A0D48D532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A465068-D8B7-4F0F-A508-3EB176347AE1}"/>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322789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EFE6C8-141A-4998-9F0F-5F75E4CEEC46}"/>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3" name="Tijdelijke aanduiding voor voettekst 2">
            <a:extLst>
              <a:ext uri="{FF2B5EF4-FFF2-40B4-BE49-F238E27FC236}">
                <a16:creationId xmlns:a16="http://schemas.microsoft.com/office/drawing/2014/main" id="{C49A9CD6-DC98-4BAF-BCD6-2AE304B4EE9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77D21EA-F4D3-43E3-8858-4AEE2F64B1AE}"/>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20442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21BC7-9A92-44A8-A04F-CCEBC36C51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CF708FF-D5C3-4B4F-8D0A-0CB266A04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F0F7223-5275-4028-B341-BB510E4AF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290052C-B126-4E2F-8F83-FE4948ADCC2C}"/>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6" name="Tijdelijke aanduiding voor voettekst 5">
            <a:extLst>
              <a:ext uri="{FF2B5EF4-FFF2-40B4-BE49-F238E27FC236}">
                <a16:creationId xmlns:a16="http://schemas.microsoft.com/office/drawing/2014/main" id="{B981F972-A08C-40DB-AD4F-6BA916B749B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4FAF23-7481-4B9B-9576-4647454BB031}"/>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109571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0B38F-35CF-4086-9A73-76F8B1389D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1CCA821-16E6-4EEB-8D87-156FF7E2A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943549-322C-44B7-9C57-36A02757C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E21657-E334-4DF4-9851-39F698EE0B50}"/>
              </a:ext>
            </a:extLst>
          </p:cNvPr>
          <p:cNvSpPr>
            <a:spLocks noGrp="1"/>
          </p:cNvSpPr>
          <p:nvPr>
            <p:ph type="dt" sz="half" idx="10"/>
          </p:nvPr>
        </p:nvSpPr>
        <p:spPr/>
        <p:txBody>
          <a:bodyPr/>
          <a:lstStyle/>
          <a:p>
            <a:fld id="{AAF08A18-5476-4025-B3FB-3E820F16DCD4}" type="datetimeFigureOut">
              <a:rPr lang="nl-NL" smtClean="0"/>
              <a:t>3-2-2020</a:t>
            </a:fld>
            <a:endParaRPr lang="nl-NL"/>
          </a:p>
        </p:txBody>
      </p:sp>
      <p:sp>
        <p:nvSpPr>
          <p:cNvPr id="6" name="Tijdelijke aanduiding voor voettekst 5">
            <a:extLst>
              <a:ext uri="{FF2B5EF4-FFF2-40B4-BE49-F238E27FC236}">
                <a16:creationId xmlns:a16="http://schemas.microsoft.com/office/drawing/2014/main" id="{39287F13-DCA4-49D9-AB7F-FFFC9C237D4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EB8D99-89D7-4F1E-98D8-B396B89300FF}"/>
              </a:ext>
            </a:extLst>
          </p:cNvPr>
          <p:cNvSpPr>
            <a:spLocks noGrp="1"/>
          </p:cNvSpPr>
          <p:nvPr>
            <p:ph type="sldNum" sz="quarter" idx="12"/>
          </p:nvPr>
        </p:nvSpPr>
        <p:spPr/>
        <p:txBody>
          <a:bodyPr/>
          <a:lstStyle/>
          <a:p>
            <a:fld id="{EB5864CC-603A-4F0A-ACA9-ACCFCC95B17F}" type="slidenum">
              <a:rPr lang="nl-NL" smtClean="0"/>
              <a:t>‹nr.›</a:t>
            </a:fld>
            <a:endParaRPr lang="nl-NL"/>
          </a:p>
        </p:txBody>
      </p:sp>
    </p:spTree>
    <p:extLst>
      <p:ext uri="{BB962C8B-B14F-4D97-AF65-F5344CB8AC3E}">
        <p14:creationId xmlns:p14="http://schemas.microsoft.com/office/powerpoint/2010/main" val="5493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CF1171-991C-44D2-A4A6-CABEBFF8B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FC36DE0-646E-41D1-82CC-12A07D518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C40665-A92D-47AA-A129-27FB708CC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08A18-5476-4025-B3FB-3E820F16DCD4}" type="datetimeFigureOut">
              <a:rPr lang="nl-NL" smtClean="0"/>
              <a:t>3-2-2020</a:t>
            </a:fld>
            <a:endParaRPr lang="nl-NL"/>
          </a:p>
        </p:txBody>
      </p:sp>
      <p:sp>
        <p:nvSpPr>
          <p:cNvPr id="5" name="Tijdelijke aanduiding voor voettekst 4">
            <a:extLst>
              <a:ext uri="{FF2B5EF4-FFF2-40B4-BE49-F238E27FC236}">
                <a16:creationId xmlns:a16="http://schemas.microsoft.com/office/drawing/2014/main" id="{B6A69C14-7890-4BE4-A0BF-7DACF0AF1C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47EEEDB-062A-4F57-AAE9-E0CC9AF5C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864CC-603A-4F0A-ACA9-ACCFCC95B17F}" type="slidenum">
              <a:rPr lang="nl-NL" smtClean="0"/>
              <a:t>‹nr.›</a:t>
            </a:fld>
            <a:endParaRPr lang="nl-NL"/>
          </a:p>
        </p:txBody>
      </p:sp>
    </p:spTree>
    <p:extLst>
      <p:ext uri="{BB962C8B-B14F-4D97-AF65-F5344CB8AC3E}">
        <p14:creationId xmlns:p14="http://schemas.microsoft.com/office/powerpoint/2010/main" val="121371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3C74FE-9A2C-4EEF-94B0-BA0BBA9BF8B0}"/>
              </a:ext>
            </a:extLst>
          </p:cNvPr>
          <p:cNvSpPr>
            <a:spLocks noGrp="1"/>
          </p:cNvSpPr>
          <p:nvPr>
            <p:ph type="ctrTitle"/>
          </p:nvPr>
        </p:nvSpPr>
        <p:spPr>
          <a:xfrm>
            <a:off x="6585882" y="4267832"/>
            <a:ext cx="4805996" cy="1401448"/>
          </a:xfrm>
        </p:spPr>
        <p:txBody>
          <a:bodyPr anchor="t">
            <a:normAutofit/>
          </a:bodyPr>
          <a:lstStyle/>
          <a:p>
            <a:pPr algn="l"/>
            <a:r>
              <a:rPr lang="nl-NL" sz="3700">
                <a:solidFill>
                  <a:srgbClr val="000000"/>
                </a:solidFill>
              </a:rPr>
              <a:t>Introductie IBS</a:t>
            </a:r>
            <a:br>
              <a:rPr lang="nl-NL" sz="3700">
                <a:solidFill>
                  <a:srgbClr val="000000"/>
                </a:solidFill>
              </a:rPr>
            </a:br>
            <a:r>
              <a:rPr lang="nl-NL" sz="3700">
                <a:solidFill>
                  <a:srgbClr val="000000"/>
                </a:solidFill>
              </a:rPr>
              <a:t>Promotie en Presentatie</a:t>
            </a:r>
          </a:p>
        </p:txBody>
      </p:sp>
      <p:sp>
        <p:nvSpPr>
          <p:cNvPr id="3" name="Ondertitel 2">
            <a:extLst>
              <a:ext uri="{FF2B5EF4-FFF2-40B4-BE49-F238E27FC236}">
                <a16:creationId xmlns:a16="http://schemas.microsoft.com/office/drawing/2014/main" id="{F9736750-B98D-476F-9E43-3A91DB96901D}"/>
              </a:ext>
            </a:extLst>
          </p:cNvPr>
          <p:cNvSpPr>
            <a:spLocks noGrp="1"/>
          </p:cNvSpPr>
          <p:nvPr>
            <p:ph type="subTitle" idx="1"/>
          </p:nvPr>
        </p:nvSpPr>
        <p:spPr>
          <a:xfrm>
            <a:off x="6586186" y="3428999"/>
            <a:ext cx="4805691" cy="838831"/>
          </a:xfrm>
        </p:spPr>
        <p:txBody>
          <a:bodyPr anchor="b">
            <a:normAutofit/>
          </a:bodyPr>
          <a:lstStyle/>
          <a:p>
            <a:pPr algn="l"/>
            <a:r>
              <a:rPr lang="nl-NL" sz="1800">
                <a:solidFill>
                  <a:srgbClr val="000000"/>
                </a:solidFill>
              </a:rPr>
              <a:t>Vakexpert Bloem groen en Styling</a:t>
            </a:r>
          </a:p>
          <a:p>
            <a:pPr algn="l"/>
            <a:r>
              <a:rPr lang="nl-NL" sz="1800">
                <a:solidFill>
                  <a:srgbClr val="000000"/>
                </a:solidFill>
              </a:rPr>
              <a:t>Niveau 4</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B26492DD-2C25-4CC3-ABBD-96B0BB9646BC}"/>
              </a:ext>
            </a:extLst>
          </p:cNvPr>
          <p:cNvPicPr>
            <a:picLocks noChangeAspect="1"/>
          </p:cNvPicPr>
          <p:nvPr/>
        </p:nvPicPr>
        <p:blipFill rotWithShape="1">
          <a:blip r:embed="rId3">
            <a:alphaModFix/>
          </a:blip>
          <a:srcRect r="23961" b="-1"/>
          <a:stretch/>
        </p:blipFill>
        <p:spPr>
          <a:xfrm>
            <a:off x="89701" y="760562"/>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86123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6D7662-08C6-47D1-B640-ED776937991A}"/>
              </a:ext>
            </a:extLst>
          </p:cNvPr>
          <p:cNvSpPr>
            <a:spLocks noGrp="1"/>
          </p:cNvSpPr>
          <p:nvPr>
            <p:ph type="title"/>
          </p:nvPr>
        </p:nvSpPr>
        <p:spPr>
          <a:xfrm>
            <a:off x="686834" y="591344"/>
            <a:ext cx="3200400" cy="5585619"/>
          </a:xfrm>
        </p:spPr>
        <p:txBody>
          <a:bodyPr>
            <a:normAutofit/>
          </a:bodyPr>
          <a:lstStyle/>
          <a:p>
            <a:r>
              <a:rPr lang="nl-NL" sz="3700" b="1" dirty="0">
                <a:solidFill>
                  <a:srgbClr val="FFFFFF"/>
                </a:solidFill>
              </a:rPr>
              <a:t>Beschrijving </a:t>
            </a:r>
            <a:br>
              <a:rPr lang="nl-NL" sz="3700" b="1" dirty="0">
                <a:solidFill>
                  <a:srgbClr val="FFFFFF"/>
                </a:solidFill>
              </a:rPr>
            </a:br>
            <a:r>
              <a:rPr lang="nl-NL" sz="3700" b="1" dirty="0">
                <a:solidFill>
                  <a:srgbClr val="FFFFFF"/>
                </a:solidFill>
              </a:rPr>
              <a:t>van de beroepssituatie: </a:t>
            </a:r>
            <a:br>
              <a:rPr lang="nl-NL" sz="3700" dirty="0">
                <a:solidFill>
                  <a:srgbClr val="FFFFFF"/>
                </a:solidFill>
              </a:rPr>
            </a:br>
            <a:endParaRPr lang="nl-NL" sz="3700" dirty="0">
              <a:solidFill>
                <a:srgbClr val="FFFFFF"/>
              </a:solidFill>
            </a:endParaRPr>
          </a:p>
        </p:txBody>
      </p:sp>
      <p:sp>
        <p:nvSpPr>
          <p:cNvPr id="3" name="Tijdelijke aanduiding voor inhoud 2">
            <a:extLst>
              <a:ext uri="{FF2B5EF4-FFF2-40B4-BE49-F238E27FC236}">
                <a16:creationId xmlns:a16="http://schemas.microsoft.com/office/drawing/2014/main" id="{82E484AE-9F5A-4AA7-A93E-D61AA4057A6D}"/>
              </a:ext>
            </a:extLst>
          </p:cNvPr>
          <p:cNvSpPr>
            <a:spLocks noGrp="1"/>
          </p:cNvSpPr>
          <p:nvPr>
            <p:ph idx="1"/>
          </p:nvPr>
        </p:nvSpPr>
        <p:spPr>
          <a:xfrm>
            <a:off x="4447308" y="591344"/>
            <a:ext cx="6906491" cy="5585619"/>
          </a:xfrm>
        </p:spPr>
        <p:txBody>
          <a:bodyPr anchor="ctr">
            <a:normAutofit/>
          </a:bodyPr>
          <a:lstStyle/>
          <a:p>
            <a:pPr marL="0" indent="0">
              <a:buNone/>
            </a:pPr>
            <a:r>
              <a:rPr lang="nl-NL" dirty="0"/>
              <a:t>Je werkt al een aantal jaren in een bloemenwinkel. De zaken gaan echter steeds minder goed. Er komen minder mensen naar de winkel om een bos bloemen of een bloemwerk te kopen.</a:t>
            </a:r>
          </a:p>
          <a:p>
            <a:pPr marL="0" indent="0">
              <a:buNone/>
            </a:pPr>
            <a:r>
              <a:rPr lang="nl-NL" dirty="0"/>
              <a:t>Er komen minder bestellingen en minder grote opdrachten. Wat te doen? </a:t>
            </a:r>
          </a:p>
          <a:p>
            <a:pPr marL="0" indent="0">
              <a:buNone/>
            </a:pPr>
            <a:endParaRPr lang="nl-NL" dirty="0">
              <a:highlight>
                <a:srgbClr val="00FFFF"/>
              </a:highlight>
            </a:endParaRPr>
          </a:p>
          <a:p>
            <a:pPr marL="0" indent="0">
              <a:buNone/>
            </a:pPr>
            <a:r>
              <a:rPr lang="nl-NL" dirty="0"/>
              <a:t>Jij wordt gevraagd om;</a:t>
            </a:r>
          </a:p>
          <a:p>
            <a:pPr marL="0" indent="0">
              <a:buNone/>
            </a:pPr>
            <a:r>
              <a:rPr lang="nl-NL" u="sng" dirty="0">
                <a:highlight>
                  <a:srgbClr val="00FFFF"/>
                </a:highlight>
              </a:rPr>
              <a:t>Een nieuw bedrijfsconcept te ontwikkelen om de winkel er weer bovenop te helpen</a:t>
            </a:r>
            <a:r>
              <a:rPr lang="nl-NL" u="sng" dirty="0"/>
              <a:t>. </a:t>
            </a:r>
          </a:p>
          <a:p>
            <a:pPr marL="0" indent="0">
              <a:buNone/>
            </a:pPr>
            <a:endParaRPr lang="nl-NL" dirty="0"/>
          </a:p>
          <a:p>
            <a:pPr marL="0" indent="0">
              <a:buNone/>
            </a:pPr>
            <a:endParaRPr lang="nl-NL" dirty="0"/>
          </a:p>
          <a:p>
            <a:endParaRPr lang="nl-NL"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6370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3E97293-C95E-49AB-9DF9-DAE5660F344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err="1">
                <a:solidFill>
                  <a:srgbClr val="FFFFFF"/>
                </a:solidFill>
                <a:latin typeface="+mj-lt"/>
                <a:ea typeface="+mj-ea"/>
                <a:cs typeface="+mj-cs"/>
              </a:rPr>
              <a:t>Verslag</a:t>
            </a:r>
            <a:endParaRPr lang="en-US" sz="6000" kern="1200" dirty="0">
              <a:solidFill>
                <a:srgbClr val="FFFFFF"/>
              </a:solidFill>
              <a:latin typeface="+mj-lt"/>
              <a:ea typeface="+mj-ea"/>
              <a:cs typeface="+mj-cs"/>
            </a:endParaRPr>
          </a:p>
        </p:txBody>
      </p:sp>
    </p:spTree>
    <p:extLst>
      <p:ext uri="{BB962C8B-B14F-4D97-AF65-F5344CB8AC3E}">
        <p14:creationId xmlns:p14="http://schemas.microsoft.com/office/powerpoint/2010/main" val="166966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1C88D554-C117-44C2-9D81-152449210BC4}"/>
              </a:ext>
            </a:extLst>
          </p:cNvPr>
          <p:cNvSpPr>
            <a:spLocks noGrp="1"/>
          </p:cNvSpPr>
          <p:nvPr>
            <p:ph type="title"/>
          </p:nvPr>
        </p:nvSpPr>
        <p:spPr>
          <a:xfrm>
            <a:off x="777240" y="731519"/>
            <a:ext cx="2845191" cy="3237579"/>
          </a:xfrm>
        </p:spPr>
        <p:txBody>
          <a:bodyPr>
            <a:normAutofit/>
          </a:bodyPr>
          <a:lstStyle/>
          <a:p>
            <a:r>
              <a:rPr lang="nl-NL" sz="2900" dirty="0">
                <a:solidFill>
                  <a:srgbClr val="FFFFFF"/>
                </a:solidFill>
              </a:rPr>
              <a:t>1. Marktonderzoek</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8D0FBE9-E94D-445B-BD9F-AD68C3B8B8A6}"/>
              </a:ext>
            </a:extLst>
          </p:cNvPr>
          <p:cNvSpPr>
            <a:spLocks noGrp="1"/>
          </p:cNvSpPr>
          <p:nvPr>
            <p:ph idx="1"/>
          </p:nvPr>
        </p:nvSpPr>
        <p:spPr>
          <a:xfrm>
            <a:off x="4379709" y="686862"/>
            <a:ext cx="7037591" cy="5475129"/>
          </a:xfrm>
        </p:spPr>
        <p:txBody>
          <a:bodyPr anchor="ctr">
            <a:normAutofit fontScale="92500" lnSpcReduction="20000"/>
          </a:bodyPr>
          <a:lstStyle/>
          <a:p>
            <a:endParaRPr lang="nl-NL" sz="2600" dirty="0"/>
          </a:p>
          <a:p>
            <a:r>
              <a:rPr lang="nl-NL" sz="2600" dirty="0"/>
              <a:t>Winkelbehoefte</a:t>
            </a:r>
          </a:p>
          <a:p>
            <a:r>
              <a:rPr lang="nl-NL" sz="2600" dirty="0"/>
              <a:t>Concurrentie</a:t>
            </a:r>
          </a:p>
          <a:p>
            <a:pPr marL="0" indent="0">
              <a:buNone/>
            </a:pPr>
            <a:endParaRPr lang="nl-NL" sz="2600" dirty="0"/>
          </a:p>
          <a:p>
            <a:pPr marL="0" indent="0">
              <a:buNone/>
            </a:pPr>
            <a:r>
              <a:rPr lang="nl-NL" sz="2600" dirty="0"/>
              <a:t>Op basis van dit marktonderzoek doe je een voorstel om de winkel te </a:t>
            </a:r>
            <a:r>
              <a:rPr lang="nl-NL" sz="2600" u="sng" dirty="0"/>
              <a:t>restylen</a:t>
            </a:r>
            <a:r>
              <a:rPr lang="nl-NL" sz="2600" dirty="0"/>
              <a:t>. </a:t>
            </a:r>
          </a:p>
          <a:p>
            <a:endParaRPr lang="nl-NL" sz="2600" dirty="0"/>
          </a:p>
          <a:p>
            <a:pPr marL="0" indent="0">
              <a:buNone/>
            </a:pPr>
            <a:endParaRPr lang="nl-NL" sz="2600" dirty="0"/>
          </a:p>
          <a:p>
            <a:pPr marL="0" indent="0">
              <a:buNone/>
            </a:pPr>
            <a:r>
              <a:rPr lang="nl-NL" sz="2600" dirty="0"/>
              <a:t>In het voorstel geef je minimaal aan: </a:t>
            </a:r>
          </a:p>
          <a:p>
            <a:pPr lvl="0"/>
            <a:r>
              <a:rPr lang="nl-NL" sz="2600" dirty="0"/>
              <a:t>wie is de doelgroep;</a:t>
            </a:r>
          </a:p>
          <a:p>
            <a:pPr lvl="0"/>
            <a:r>
              <a:rPr lang="nl-NL" sz="2600" dirty="0"/>
              <a:t>wat is het assortiment van de winkel ;</a:t>
            </a:r>
          </a:p>
          <a:p>
            <a:pPr lvl="0"/>
            <a:r>
              <a:rPr lang="nl-NL" sz="2600" dirty="0"/>
              <a:t>hoe wordt de winkel ingericht;</a:t>
            </a:r>
          </a:p>
          <a:p>
            <a:pPr lvl="0"/>
            <a:r>
              <a:rPr lang="nl-NL" sz="2600" dirty="0"/>
              <a:t>op welke manier kan de winkel zich het beste in de markt zetten?</a:t>
            </a:r>
          </a:p>
          <a:p>
            <a:endParaRPr lang="nl-NL" sz="2600" dirty="0"/>
          </a:p>
        </p:txBody>
      </p:sp>
    </p:spTree>
    <p:extLst>
      <p:ext uri="{BB962C8B-B14F-4D97-AF65-F5344CB8AC3E}">
        <p14:creationId xmlns:p14="http://schemas.microsoft.com/office/powerpoint/2010/main" val="109232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E216477-4FF5-4079-AEA0-37CD9C6E0FCC}"/>
              </a:ext>
            </a:extLst>
          </p:cNvPr>
          <p:cNvSpPr>
            <a:spLocks noGrp="1"/>
          </p:cNvSpPr>
          <p:nvPr>
            <p:ph type="title"/>
          </p:nvPr>
        </p:nvSpPr>
        <p:spPr>
          <a:xfrm>
            <a:off x="640079" y="2053641"/>
            <a:ext cx="3669161" cy="2760098"/>
          </a:xfrm>
        </p:spPr>
        <p:txBody>
          <a:bodyPr>
            <a:normAutofit/>
          </a:bodyPr>
          <a:lstStyle/>
          <a:p>
            <a:r>
              <a:rPr lang="nl-NL" sz="4100">
                <a:solidFill>
                  <a:srgbClr val="FFFFFF"/>
                </a:solidFill>
              </a:rPr>
              <a:t>2. Ontwerp een nieuwe huisstijl bij het nieuwe concept</a:t>
            </a:r>
          </a:p>
        </p:txBody>
      </p:sp>
      <p:pic>
        <p:nvPicPr>
          <p:cNvPr id="4" name="Tijdelijke aanduiding voor inhoud 3">
            <a:extLst>
              <a:ext uri="{FF2B5EF4-FFF2-40B4-BE49-F238E27FC236}">
                <a16:creationId xmlns:a16="http://schemas.microsoft.com/office/drawing/2014/main" id="{39F9A661-2678-4EF3-93C1-94F33D8097DD}"/>
              </a:ext>
            </a:extLst>
          </p:cNvPr>
          <p:cNvPicPr>
            <a:picLocks noGrp="1" noChangeAspect="1"/>
          </p:cNvPicPr>
          <p:nvPr>
            <p:ph idx="1"/>
          </p:nvPr>
        </p:nvPicPr>
        <p:blipFill>
          <a:blip r:embed="rId3"/>
          <a:stretch>
            <a:fillRect/>
          </a:stretch>
        </p:blipFill>
        <p:spPr>
          <a:xfrm>
            <a:off x="5643829" y="2053641"/>
            <a:ext cx="5908092" cy="2917120"/>
          </a:xfrm>
          <a:prstGeom prst="rect">
            <a:avLst/>
          </a:prstGeom>
        </p:spPr>
      </p:pic>
    </p:spTree>
    <p:extLst>
      <p:ext uri="{BB962C8B-B14F-4D97-AF65-F5344CB8AC3E}">
        <p14:creationId xmlns:p14="http://schemas.microsoft.com/office/powerpoint/2010/main" val="139110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8267E1-9235-425D-984C-B64EC20C273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600"/>
              <a:t>3.Presentatie van het nieuwe bedrijfsconcept</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F6E18352-A281-42BC-A1C4-207B7F48E488}"/>
              </a:ext>
            </a:extLst>
          </p:cNvPr>
          <p:cNvPicPr>
            <a:picLocks noGrp="1" noChangeAspect="1"/>
          </p:cNvPicPr>
          <p:nvPr>
            <p:ph idx="1"/>
          </p:nvPr>
        </p:nvPicPr>
        <p:blipFill rotWithShape="1">
          <a:blip r:embed="rId2"/>
          <a:srcRect l="1530" r="1028" b="-1"/>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20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05A03B-BDAC-4B45-B9F0-81817F070197}"/>
              </a:ext>
            </a:extLst>
          </p:cNvPr>
          <p:cNvSpPr>
            <a:spLocks noGrp="1"/>
          </p:cNvSpPr>
          <p:nvPr>
            <p:ph type="title"/>
          </p:nvPr>
        </p:nvSpPr>
        <p:spPr>
          <a:xfrm>
            <a:off x="686834" y="1153572"/>
            <a:ext cx="3200400" cy="4461163"/>
          </a:xfrm>
        </p:spPr>
        <p:txBody>
          <a:bodyPr>
            <a:normAutofit/>
          </a:bodyPr>
          <a:lstStyle/>
          <a:p>
            <a:r>
              <a:rPr lang="nl-NL">
                <a:solidFill>
                  <a:srgbClr val="FFFFFF"/>
                </a:solidFill>
              </a:rPr>
              <a:t>Kortom;</a:t>
            </a:r>
          </a:p>
        </p:txBody>
      </p:sp>
      <p:sp>
        <p:nvSpPr>
          <p:cNvPr id="3" name="Tijdelijke aanduiding voor inhoud 2">
            <a:extLst>
              <a:ext uri="{FF2B5EF4-FFF2-40B4-BE49-F238E27FC236}">
                <a16:creationId xmlns:a16="http://schemas.microsoft.com/office/drawing/2014/main" id="{4B9C117B-22B5-4094-ADD9-D1FFFB6FDA8A}"/>
              </a:ext>
            </a:extLst>
          </p:cNvPr>
          <p:cNvSpPr>
            <a:spLocks noGrp="1"/>
          </p:cNvSpPr>
          <p:nvPr>
            <p:ph idx="1"/>
          </p:nvPr>
        </p:nvSpPr>
        <p:spPr>
          <a:xfrm>
            <a:off x="4447308" y="591344"/>
            <a:ext cx="6906491" cy="5585619"/>
          </a:xfrm>
        </p:spPr>
        <p:txBody>
          <a:bodyPr anchor="ctr">
            <a:normAutofit/>
          </a:bodyPr>
          <a:lstStyle/>
          <a:p>
            <a:r>
              <a:rPr lang="nl-NL" dirty="0"/>
              <a:t>Je laat het proces zien van je Marktonderzoek.</a:t>
            </a:r>
          </a:p>
          <a:p>
            <a:endParaRPr lang="nl-NL" dirty="0"/>
          </a:p>
          <a:p>
            <a:r>
              <a:rPr lang="nl-NL" dirty="0"/>
              <a:t>Je toont je ideeën voor een nieuw en aantrekkelijk concept voor de winkel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8271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EDEF12F8-0382-4F89-89B8-CA093F08E7CC}"/>
              </a:ext>
            </a:extLst>
          </p:cNvPr>
          <p:cNvSpPr>
            <a:spLocks noGrp="1"/>
          </p:cNvSpPr>
          <p:nvPr>
            <p:ph type="title"/>
          </p:nvPr>
        </p:nvSpPr>
        <p:spPr>
          <a:xfrm>
            <a:off x="777240" y="731519"/>
            <a:ext cx="2845191" cy="3237579"/>
          </a:xfrm>
        </p:spPr>
        <p:txBody>
          <a:bodyPr>
            <a:normAutofit/>
          </a:bodyPr>
          <a:lstStyle/>
          <a:p>
            <a:r>
              <a:rPr lang="nl-NL" sz="3800" dirty="0" err="1">
                <a:solidFill>
                  <a:srgbClr val="FFFFFF"/>
                </a:solidFill>
              </a:rPr>
              <a:t>To</a:t>
            </a:r>
            <a:r>
              <a:rPr lang="nl-NL" sz="3800" dirty="0">
                <a:solidFill>
                  <a:srgbClr val="FFFFFF"/>
                </a:solidFill>
              </a:rPr>
              <a:t> do; </a:t>
            </a:r>
            <a:br>
              <a:rPr lang="nl-NL" sz="3800" dirty="0">
                <a:solidFill>
                  <a:srgbClr val="FFFFFF"/>
                </a:solidFill>
              </a:rPr>
            </a:br>
            <a:r>
              <a:rPr lang="nl-NL" sz="3800" dirty="0">
                <a:solidFill>
                  <a:srgbClr val="FFFFFF"/>
                </a:solidFill>
              </a:rPr>
              <a:t>Maak een verslag met de volgende inhoud:</a:t>
            </a:r>
            <a:br>
              <a:rPr lang="nl-NL" sz="3800" dirty="0">
                <a:solidFill>
                  <a:srgbClr val="FFFFFF"/>
                </a:solidFill>
              </a:rPr>
            </a:br>
            <a:endParaRPr lang="nl-NL" sz="3800" dirty="0">
              <a:solidFill>
                <a:srgbClr val="FFFFFF"/>
              </a:solidFill>
            </a:endParaRPr>
          </a:p>
        </p:txBody>
      </p:sp>
      <p:sp>
        <p:nvSpPr>
          <p:cNvPr id="24"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A01E082-7752-4CA9-A31B-80EC2E34F94F}"/>
              </a:ext>
            </a:extLst>
          </p:cNvPr>
          <p:cNvSpPr>
            <a:spLocks noGrp="1"/>
          </p:cNvSpPr>
          <p:nvPr>
            <p:ph idx="1"/>
          </p:nvPr>
        </p:nvSpPr>
        <p:spPr>
          <a:xfrm>
            <a:off x="4379709" y="686862"/>
            <a:ext cx="7037591" cy="5475129"/>
          </a:xfrm>
        </p:spPr>
        <p:txBody>
          <a:bodyPr anchor="ctr">
            <a:normAutofit/>
          </a:bodyPr>
          <a:lstStyle/>
          <a:p>
            <a:r>
              <a:rPr lang="nl-NL" sz="2400" dirty="0"/>
              <a:t>SWOT analyse.</a:t>
            </a:r>
          </a:p>
          <a:p>
            <a:r>
              <a:rPr lang="nl-NL" sz="2400" dirty="0"/>
              <a:t>Marktonderzoek  met daaraan verbonden conclusies.</a:t>
            </a:r>
          </a:p>
          <a:p>
            <a:r>
              <a:rPr lang="nl-NL" sz="2400" dirty="0"/>
              <a:t>Voorstel voor verbeteringen. </a:t>
            </a:r>
          </a:p>
          <a:p>
            <a:r>
              <a:rPr lang="nl-NL" sz="2400" dirty="0"/>
              <a:t>Ontwikkelen van een passend bedrijfsconcept.</a:t>
            </a:r>
          </a:p>
          <a:p>
            <a:r>
              <a:rPr lang="nl-NL" sz="2400" dirty="0"/>
              <a:t>Toepassing van 2D en 3D visualisatie middelen.</a:t>
            </a:r>
          </a:p>
          <a:p>
            <a:r>
              <a:rPr lang="nl-NL" sz="2400" dirty="0"/>
              <a:t>Ontwikkelen van een huisstijl passend bij een logo.</a:t>
            </a:r>
          </a:p>
          <a:p>
            <a:r>
              <a:rPr lang="nl-NL" sz="2400" dirty="0"/>
              <a:t>Website</a:t>
            </a:r>
          </a:p>
          <a:p>
            <a:r>
              <a:rPr lang="nl-NL" sz="2400" dirty="0"/>
              <a:t>Storytelling</a:t>
            </a:r>
          </a:p>
          <a:p>
            <a:r>
              <a:rPr lang="nl-NL" sz="2400" dirty="0"/>
              <a:t>Ontwerpen van passend bloemwerk</a:t>
            </a:r>
          </a:p>
          <a:p>
            <a:r>
              <a:rPr lang="nl-NL" sz="2400" dirty="0"/>
              <a:t>Presenteren </a:t>
            </a:r>
          </a:p>
          <a:p>
            <a:endParaRPr lang="nl-NL" sz="2400" dirty="0"/>
          </a:p>
          <a:p>
            <a:endParaRPr lang="nl-NL" sz="2400" dirty="0"/>
          </a:p>
        </p:txBody>
      </p:sp>
    </p:spTree>
    <p:extLst>
      <p:ext uri="{BB962C8B-B14F-4D97-AF65-F5344CB8AC3E}">
        <p14:creationId xmlns:p14="http://schemas.microsoft.com/office/powerpoint/2010/main" val="14169783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246</Words>
  <Application>Microsoft Office PowerPoint</Application>
  <PresentationFormat>Breedbeeld</PresentationFormat>
  <Paragraphs>41</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Introductie IBS Promotie en Presentatie</vt:lpstr>
      <vt:lpstr>Beschrijving  van de beroepssituatie:  </vt:lpstr>
      <vt:lpstr>Verslag</vt:lpstr>
      <vt:lpstr>1. Marktonderzoek</vt:lpstr>
      <vt:lpstr>2. Ontwerp een nieuwe huisstijl bij het nieuwe concept</vt:lpstr>
      <vt:lpstr>3.Presentatie van het nieuwe bedrijfsconcept</vt:lpstr>
      <vt:lpstr>Kortom;</vt:lpstr>
      <vt:lpstr>To do;  Maak een verslag met de volgende inhoud: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 IBS Promotie en Presentatie</dc:title>
  <dc:creator>Jacqueline de Wit</dc:creator>
  <cp:lastModifiedBy>Jacqueline de Wit</cp:lastModifiedBy>
  <cp:revision>4</cp:revision>
  <dcterms:created xsi:type="dcterms:W3CDTF">2020-02-03T10:47:28Z</dcterms:created>
  <dcterms:modified xsi:type="dcterms:W3CDTF">2020-02-03T12:25:08Z</dcterms:modified>
</cp:coreProperties>
</file>